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0" r:id="rId2"/>
    <p:sldId id="302" r:id="rId3"/>
    <p:sldId id="303" r:id="rId4"/>
    <p:sldId id="304" r:id="rId5"/>
    <p:sldId id="312" r:id="rId6"/>
    <p:sldId id="305" r:id="rId7"/>
    <p:sldId id="306" r:id="rId8"/>
    <p:sldId id="307" r:id="rId9"/>
    <p:sldId id="308" r:id="rId10"/>
    <p:sldId id="309" r:id="rId11"/>
    <p:sldId id="301" r:id="rId12"/>
    <p:sldId id="310" r:id="rId13"/>
    <p:sldId id="313" r:id="rId14"/>
    <p:sldId id="314" r:id="rId15"/>
    <p:sldId id="315" r:id="rId16"/>
    <p:sldId id="276" r:id="rId1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8ADB6-E8A9-4AB7-9516-09BFAAAB63E7}" type="datetimeFigureOut">
              <a:rPr lang="th-TH" smtClean="0"/>
              <a:pPr/>
              <a:t>11/05/56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3AC21-6D76-47FC-8D34-9BDFD020D13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BBBF-4B45-4EB8-A4D2-BA26F557B4E6}" type="datetime1">
              <a:rPr lang="th-TH" smtClean="0"/>
              <a:pPr/>
              <a:t>11/05/56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2EC5-0DD9-400D-8BFD-98AFC0D457EE}" type="datetime1">
              <a:rPr lang="th-TH" smtClean="0"/>
              <a:pPr/>
              <a:t>11/05/56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C07-9F02-4729-A3BB-B6A4D4DFEE72}" type="datetime1">
              <a:rPr lang="th-TH" smtClean="0"/>
              <a:pPr/>
              <a:t>11/05/56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DFCC-33E1-4747-81C2-2F82A0141A96}" type="datetime1">
              <a:rPr lang="th-TH" smtClean="0"/>
              <a:pPr/>
              <a:t>11/05/56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444C-6352-45E5-A779-F3F0D8540D71}" type="datetime1">
              <a:rPr lang="th-TH" smtClean="0"/>
              <a:pPr/>
              <a:t>11/05/56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A5F0-0A0C-46B3-8FBB-10B3DFAA5BAE}" type="datetime1">
              <a:rPr lang="th-TH" smtClean="0"/>
              <a:pPr/>
              <a:t>11/05/56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BDF9-9DA0-42A1-8531-D3092C8FC845}" type="datetime1">
              <a:rPr lang="th-TH" smtClean="0"/>
              <a:pPr/>
              <a:t>11/05/56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7BCD-DAA9-4329-9293-A29EA5EBBF15}" type="datetime1">
              <a:rPr lang="th-TH" smtClean="0"/>
              <a:pPr/>
              <a:t>11/05/56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2CB5-E912-4BA1-90E0-ADAF13E14CA8}" type="datetime1">
              <a:rPr lang="th-TH" smtClean="0"/>
              <a:pPr/>
              <a:t>11/05/56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0B74-238D-4A73-A5F6-30DB8BFE3955}" type="datetime1">
              <a:rPr lang="th-TH" smtClean="0"/>
              <a:pPr/>
              <a:t>11/05/56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2809-5256-4FFA-9252-4AFDEF586320}" type="datetime1">
              <a:rPr lang="th-TH" smtClean="0"/>
              <a:pPr/>
              <a:t>11/05/56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3C224-8052-4CC3-AEAE-4336A41C54A9}" type="datetime1">
              <a:rPr lang="th-TH" smtClean="0"/>
              <a:pPr/>
              <a:t>11/05/56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643182"/>
            <a:ext cx="8229600" cy="1143000"/>
          </a:xfrm>
        </p:spPr>
        <p:txBody>
          <a:bodyPr/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Array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643182"/>
            <a:ext cx="8229600" cy="1143000"/>
          </a:xfrm>
        </p:spPr>
        <p:txBody>
          <a:bodyPr/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Array </a:t>
            </a:r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หลายมิติ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10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11</a:t>
            </a:fld>
            <a:endParaRPr lang="th-TH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214422"/>
            <a:ext cx="728021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Array </a:t>
            </a:r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หลายมิติ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282" y="3357562"/>
            <a:ext cx="85725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/>
              <a:t>ัวแปรชุด 2 มิติจะมองขอมูลในลักษณะแถวและคอลัมน  แถวของขอมูลใน</a:t>
            </a:r>
            <a:r>
              <a:rPr lang="th-TH" dirty="0" smtClean="0"/>
              <a:t>ที่นี้</a:t>
            </a:r>
          </a:p>
          <a:p>
            <a:r>
              <a:rPr lang="th-TH" dirty="0" smtClean="0"/>
              <a:t>จะเป</a:t>
            </a:r>
            <a:r>
              <a:rPr lang="th-TH" dirty="0" smtClean="0"/>
              <a:t>นคะแนนที่</a:t>
            </a:r>
            <a:r>
              <a:rPr lang="th-TH" dirty="0" smtClean="0"/>
              <a:t>นักศึกษาแต</a:t>
            </a:r>
            <a:r>
              <a:rPr lang="th-TH" dirty="0" smtClean="0"/>
              <a:t>ละคนได</a:t>
            </a:r>
            <a:r>
              <a:rPr lang="th-TH" dirty="0" smtClean="0"/>
              <a:t>รับ  </a:t>
            </a:r>
            <a:r>
              <a:rPr lang="th-TH" dirty="0" smtClean="0"/>
              <a:t>สวนคอลัมนจะเปนคะแนนสอบแตละครั้งของนักศึกษา   เพราะฉะนั้นเมื่อเราอางถึงจุดใดจุดหนึ่งใน</a:t>
            </a:r>
          </a:p>
          <a:p>
            <a:r>
              <a:rPr lang="th-TH" dirty="0" smtClean="0"/>
              <a:t>ตัวแปรชุด 2 มิติ  ก็จะเปนคะแนนที่นักศึกษาแตละคนไดรับในการสอบครั้งที่ระบุ </a:t>
            </a:r>
            <a:r>
              <a:rPr lang="th-TH" dirty="0" smtClean="0"/>
              <a:t> เป็นต้น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8229600" cy="1143000"/>
          </a:xfrm>
        </p:spPr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การประกาศตัวแปร </a:t>
            </a: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Array  2 </a:t>
            </a:r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มิติ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57158" y="1571612"/>
            <a:ext cx="38763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รูปแบบการประกาศตัวแปร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7158" y="3286124"/>
            <a:ext cx="12907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ตัวอย่าง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85918" y="3786190"/>
            <a:ext cx="257044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err="1" smtClean="0">
                <a:ln w="10541" cmpd="sng">
                  <a:noFill/>
                  <a:prstDash val="solid"/>
                </a:ln>
              </a:rPr>
              <a:t>i</a:t>
            </a:r>
            <a:r>
              <a:rPr lang="en-US" sz="3600" b="1" dirty="0" err="1" smtClean="0">
                <a:ln w="10541" cmpd="sng">
                  <a:noFill/>
                  <a:prstDash val="solid"/>
                </a:ln>
              </a:rPr>
              <a:t>nt</a:t>
            </a:r>
            <a:r>
              <a:rPr lang="en-US" sz="3600" b="1" dirty="0" smtClean="0">
                <a:ln w="10541" cmpd="sng">
                  <a:noFill/>
                  <a:prstDash val="solid"/>
                </a:ln>
              </a:rPr>
              <a:t>  a[2][10];</a:t>
            </a:r>
            <a:endParaRPr lang="en-US" sz="36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587538" y="5072074"/>
          <a:ext cx="60960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357158" y="5072074"/>
            <a:ext cx="124585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A[0][..]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57422" y="471488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1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00364" y="471488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2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43306" y="471488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smtClean="0">
                <a:ln w="10541" cmpd="sng">
                  <a:noFill/>
                  <a:prstDash val="solid"/>
                </a:ln>
              </a:rPr>
              <a:t>3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214810" y="471488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4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57752" y="471488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5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500694" y="471488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6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72198" y="471488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7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715140" y="471488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cap="none" spc="0" dirty="0" smtClean="0">
                <a:ln w="10541" cmpd="sng">
                  <a:noFill/>
                  <a:prstDash val="solid"/>
                </a:ln>
                <a:effectLst/>
              </a:rPr>
              <a:t>8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86644" y="471488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9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30414" y="4714884"/>
            <a:ext cx="30168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0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85786" y="2428868"/>
            <a:ext cx="76819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dirty="0" smtClean="0">
                <a:ln w="10541" cmpd="sng">
                  <a:noFill/>
                  <a:prstDash val="solid"/>
                </a:ln>
              </a:rPr>
              <a:t>ชนิดตัวแปร </a:t>
            </a:r>
            <a:r>
              <a:rPr lang="en-US" sz="3600" b="1" dirty="0" smtClean="0">
                <a:ln w="10541" cmpd="sng">
                  <a:noFill/>
                  <a:prstDash val="solid"/>
                </a:ln>
              </a:rPr>
              <a:t>  </a:t>
            </a:r>
            <a:r>
              <a:rPr lang="th-TH" sz="3600" b="1" dirty="0" smtClean="0">
                <a:ln w="10541" cmpd="sng">
                  <a:noFill/>
                  <a:prstDash val="solid"/>
                </a:ln>
              </a:rPr>
              <a:t>ชื่อตัวแปร</a:t>
            </a:r>
            <a:r>
              <a:rPr lang="en-US" sz="3600" b="1" dirty="0" smtClean="0">
                <a:ln w="10541" cmpd="sng">
                  <a:noFill/>
                  <a:prstDash val="solid"/>
                </a:ln>
              </a:rPr>
              <a:t>[</a:t>
            </a:r>
            <a:r>
              <a:rPr lang="th-TH" sz="3600" b="1" dirty="0" smtClean="0">
                <a:ln w="10541" cmpd="sng">
                  <a:noFill/>
                  <a:prstDash val="solid"/>
                </a:ln>
              </a:rPr>
              <a:t>จำนวนแถว</a:t>
            </a:r>
            <a:r>
              <a:rPr lang="en-US" sz="3600" b="1" dirty="0" smtClean="0">
                <a:ln w="10541" cmpd="sng">
                  <a:noFill/>
                  <a:prstDash val="solid"/>
                </a:ln>
              </a:rPr>
              <a:t>,</a:t>
            </a:r>
            <a:r>
              <a:rPr lang="th-TH" sz="3600" b="1" dirty="0" smtClean="0">
                <a:ln w="10541" cmpd="sng">
                  <a:noFill/>
                  <a:prstDash val="solid"/>
                </a:ln>
              </a:rPr>
              <a:t>จำนวนคอลัมน์</a:t>
            </a:r>
            <a:r>
              <a:rPr lang="en-US" sz="3600" b="1" dirty="0" smtClean="0">
                <a:ln w="10541" cmpd="sng">
                  <a:noFill/>
                  <a:prstDash val="solid"/>
                </a:ln>
              </a:rPr>
              <a:t>];</a:t>
            </a:r>
            <a:endParaRPr lang="en-US" sz="36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57158" y="5572140"/>
            <a:ext cx="124585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A[0][..]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571472" y="1500175"/>
            <a:ext cx="81439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/>
              <a:t>การอางถึงสมาชิกของตัวแปรชุดจะใชระบบดัชนี </a:t>
            </a:r>
            <a:r>
              <a:rPr lang="th-TH" dirty="0" smtClean="0"/>
              <a:t>(</a:t>
            </a:r>
            <a:r>
              <a:rPr lang="en-US" dirty="0" smtClean="0"/>
              <a:t>index</a:t>
            </a:r>
            <a:r>
              <a:rPr lang="en-US" dirty="0" smtClean="0"/>
              <a:t>)  </a:t>
            </a:r>
            <a:endParaRPr lang="th-TH" dirty="0" smtClean="0"/>
          </a:p>
          <a:p>
            <a:r>
              <a:rPr lang="th-TH" dirty="0" smtClean="0"/>
              <a:t>โดยผ</a:t>
            </a:r>
            <a:r>
              <a:rPr lang="th-TH" dirty="0" smtClean="0"/>
              <a:t>านเครื่องหมาย [ ]  เชน  อางถึง</a:t>
            </a:r>
            <a:r>
              <a:rPr lang="th-TH" dirty="0" smtClean="0"/>
              <a:t>สมาชิกตํา</a:t>
            </a:r>
            <a:r>
              <a:rPr lang="th-TH" dirty="0" smtClean="0"/>
              <a:t>แหน</a:t>
            </a:r>
            <a:r>
              <a:rPr lang="th-TH" dirty="0" smtClean="0"/>
              <a:t>งแรก ใช้ </a:t>
            </a:r>
            <a:r>
              <a:rPr lang="en-US" dirty="0" smtClean="0"/>
              <a:t>a[0,0] </a:t>
            </a:r>
            <a:r>
              <a:rPr lang="th-TH" dirty="0" smtClean="0"/>
              <a:t>เปนต</a:t>
            </a:r>
            <a:r>
              <a:rPr lang="th-TH" dirty="0" smtClean="0"/>
              <a:t></a:t>
            </a:r>
            <a:r>
              <a:rPr lang="th-TH" dirty="0" smtClean="0"/>
              <a:t>น</a:t>
            </a:r>
            <a:endParaRPr lang="th-TH" dirty="0" smtClean="0"/>
          </a:p>
          <a:p>
            <a:r>
              <a:rPr lang="th-TH" dirty="0" smtClean="0"/>
              <a:t>เช่น</a:t>
            </a:r>
          </a:p>
          <a:p>
            <a:pPr>
              <a:buFontTx/>
              <a:buChar char="-"/>
            </a:pPr>
            <a:r>
              <a:rPr lang="en-US" dirty="0" smtClean="0"/>
              <a:t>a[0][0]=5;</a:t>
            </a:r>
          </a:p>
          <a:p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A[1][8]=78;</a:t>
            </a:r>
          </a:p>
          <a:p>
            <a:pPr>
              <a:buFontTx/>
              <a:buChar char="-"/>
            </a:pPr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285720" y="357166"/>
            <a:ext cx="390844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การอ้างอิง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/</a:t>
            </a:r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การเรียกใช้งาน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1714480" y="3643314"/>
          <a:ext cx="60960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5" name="Rectangle 34"/>
          <p:cNvSpPr/>
          <p:nvPr/>
        </p:nvSpPr>
        <p:spPr>
          <a:xfrm>
            <a:off x="428596" y="3571876"/>
            <a:ext cx="124585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A[0][..]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84364" y="328612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1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127306" y="328612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2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770248" y="328612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smtClean="0">
                <a:ln w="10541" cmpd="sng">
                  <a:noFill/>
                  <a:prstDash val="solid"/>
                </a:ln>
              </a:rPr>
              <a:t>3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341752" y="328612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4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984694" y="328612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5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27636" y="328612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6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199140" y="328612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7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842082" y="328612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cap="none" spc="0" dirty="0" smtClean="0">
                <a:ln w="10541" cmpd="sng">
                  <a:noFill/>
                  <a:prstDash val="solid"/>
                </a:ln>
                <a:effectLst/>
              </a:rPr>
              <a:t>8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413586" y="3286124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9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857356" y="3286124"/>
            <a:ext cx="30168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0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28596" y="4214818"/>
            <a:ext cx="124585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A[1][..]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2000232" y="5572140"/>
          <a:ext cx="60960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78</a:t>
                      </a:r>
                      <a:endParaRPr lang="th-TH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49" name="Rectangle 48"/>
          <p:cNvSpPr/>
          <p:nvPr/>
        </p:nvSpPr>
        <p:spPr>
          <a:xfrm>
            <a:off x="2770116" y="521495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1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3413058" y="521495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2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056000" y="521495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smtClean="0">
                <a:ln w="10541" cmpd="sng">
                  <a:noFill/>
                  <a:prstDash val="solid"/>
                </a:ln>
              </a:rPr>
              <a:t>3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627504" y="521495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4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270446" y="521495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5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913388" y="521495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6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484892" y="521495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7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127834" y="521495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cap="none" spc="0" dirty="0" smtClean="0">
                <a:ln w="10541" cmpd="sng">
                  <a:noFill/>
                  <a:prstDash val="solid"/>
                </a:ln>
                <a:effectLst/>
              </a:rPr>
              <a:t>8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699338" y="521495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9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143108" y="5214950"/>
            <a:ext cx="30168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0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14348" y="5548986"/>
            <a:ext cx="124585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A[0][..]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14348" y="6072206"/>
            <a:ext cx="124585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A[1][..]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14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571472" y="928670"/>
            <a:ext cx="81439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 smtClean="0"/>
              <a:t>ตัวอย่าง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#include &lt;</a:t>
            </a:r>
            <a:r>
              <a:rPr lang="en-US" sz="2400" dirty="0" err="1" smtClean="0"/>
              <a:t>stdio.h</a:t>
            </a:r>
            <a:r>
              <a:rPr lang="en-US" sz="2400" dirty="0" smtClean="0"/>
              <a:t>&gt;</a:t>
            </a:r>
          </a:p>
          <a:p>
            <a:r>
              <a:rPr lang="en-US" sz="2400" dirty="0" smtClean="0"/>
              <a:t>v</a:t>
            </a:r>
            <a:r>
              <a:rPr lang="en-US" sz="2400" dirty="0" smtClean="0"/>
              <a:t>oid main(){</a:t>
            </a:r>
            <a:endParaRPr lang="th-TH" sz="2400" dirty="0" smtClean="0"/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int</a:t>
            </a:r>
            <a:r>
              <a:rPr lang="en-US" sz="2400" dirty="0" smtClean="0"/>
              <a:t> a[2][10];</a:t>
            </a:r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int</a:t>
            </a:r>
            <a:r>
              <a:rPr lang="en-US" sz="2400" dirty="0" smtClean="0"/>
              <a:t>  </a:t>
            </a:r>
            <a:r>
              <a:rPr lang="en-US" sz="2400" dirty="0" err="1" smtClean="0"/>
              <a:t>i,j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	a[0][4]=8;</a:t>
            </a:r>
          </a:p>
          <a:p>
            <a:r>
              <a:rPr lang="en-US" sz="2400" dirty="0" smtClean="0"/>
              <a:t>	</a:t>
            </a:r>
            <a:r>
              <a:rPr lang="en-US" sz="2400" dirty="0" smtClean="0"/>
              <a:t>a[0][8]=10;</a:t>
            </a:r>
          </a:p>
          <a:p>
            <a:r>
              <a:rPr lang="en-US" sz="2400" dirty="0" smtClean="0"/>
              <a:t>	</a:t>
            </a:r>
            <a:r>
              <a:rPr lang="en-US" sz="2400" dirty="0" smtClean="0"/>
              <a:t>a[1][3]=99;</a:t>
            </a:r>
          </a:p>
          <a:p>
            <a:r>
              <a:rPr lang="en-US" sz="2400" dirty="0" smtClean="0"/>
              <a:t>	</a:t>
            </a:r>
            <a:r>
              <a:rPr lang="en-US" sz="2400" dirty="0" smtClean="0"/>
              <a:t>a[1][7]=34;</a:t>
            </a:r>
          </a:p>
          <a:p>
            <a:r>
              <a:rPr lang="en-US" sz="2400" dirty="0" smtClean="0"/>
              <a:t>	</a:t>
            </a:r>
            <a:r>
              <a:rPr lang="en-US" sz="2400" dirty="0" smtClean="0"/>
              <a:t>for (</a:t>
            </a:r>
            <a:r>
              <a:rPr lang="en-US" sz="2400" dirty="0" err="1" smtClean="0"/>
              <a:t>i</a:t>
            </a:r>
            <a:r>
              <a:rPr lang="en-US" sz="2400" dirty="0" smtClean="0"/>
              <a:t>=0;i&lt;2;i++){</a:t>
            </a:r>
          </a:p>
          <a:p>
            <a:r>
              <a:rPr lang="en-US" sz="2400" dirty="0" smtClean="0"/>
              <a:t>	</a:t>
            </a:r>
            <a:r>
              <a:rPr lang="en-US" sz="2400" dirty="0" smtClean="0"/>
              <a:t>	for(j=0;j&lt;10;j++){</a:t>
            </a:r>
          </a:p>
          <a:p>
            <a:r>
              <a:rPr lang="en-US" sz="2400" dirty="0" smtClean="0"/>
              <a:t>	</a:t>
            </a:r>
            <a:r>
              <a:rPr lang="en-US" sz="2400" dirty="0" smtClean="0"/>
              <a:t>		</a:t>
            </a:r>
            <a:r>
              <a:rPr lang="en-US" sz="2400" dirty="0" err="1" smtClean="0"/>
              <a:t>printf</a:t>
            </a:r>
            <a:r>
              <a:rPr lang="en-US" sz="2400" dirty="0" smtClean="0"/>
              <a:t>(“a[%</a:t>
            </a:r>
            <a:r>
              <a:rPr lang="en-US" sz="2400" dirty="0" err="1" smtClean="0"/>
              <a:t>d,%d</a:t>
            </a:r>
            <a:r>
              <a:rPr lang="en-US" sz="2400" dirty="0" smtClean="0"/>
              <a:t>] = %d\</a:t>
            </a:r>
            <a:r>
              <a:rPr lang="en-US" sz="2400" dirty="0" err="1" smtClean="0"/>
              <a:t>n”,i,j,a</a:t>
            </a:r>
            <a:r>
              <a:rPr lang="en-US" sz="2400" dirty="0" smtClean="0"/>
              <a:t>[</a:t>
            </a:r>
            <a:r>
              <a:rPr lang="en-US" sz="2400" dirty="0" err="1" smtClean="0"/>
              <a:t>i</a:t>
            </a:r>
            <a:r>
              <a:rPr lang="en-US" sz="2400" dirty="0" smtClean="0"/>
              <a:t>][j]);</a:t>
            </a:r>
          </a:p>
          <a:p>
            <a:r>
              <a:rPr lang="en-US" sz="2400" dirty="0" smtClean="0"/>
              <a:t>	</a:t>
            </a:r>
            <a:r>
              <a:rPr lang="en-US" sz="2400" dirty="0" smtClean="0"/>
              <a:t>	}</a:t>
            </a:r>
          </a:p>
          <a:p>
            <a:r>
              <a:rPr lang="en-US" sz="2400" dirty="0" smtClean="0"/>
              <a:t>	</a:t>
            </a:r>
            <a:r>
              <a:rPr lang="en-US" sz="2400" dirty="0" smtClean="0"/>
              <a:t>}</a:t>
            </a:r>
          </a:p>
          <a:p>
            <a:r>
              <a:rPr lang="en-US" sz="2400" dirty="0" smtClean="0"/>
              <a:t>}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20" y="357166"/>
            <a:ext cx="38619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ลักษณะการเขียนโปรแกรม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15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571472" y="928670"/>
            <a:ext cx="8143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 smtClean="0"/>
              <a:t>ตัวอย่าง </a:t>
            </a:r>
            <a:r>
              <a:rPr lang="en-US" sz="2400" dirty="0" smtClean="0"/>
              <a:t> </a:t>
            </a:r>
            <a:r>
              <a:rPr lang="th-TH" sz="2400" dirty="0" smtClean="0"/>
              <a:t>การรับค่า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285720" y="357166"/>
            <a:ext cx="38619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ลักษณะการเขียนโปรแกรม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3074" name="Picture 2" descr="C:\Users\CHAN-I~1\AppData\Local\Temp\SNAGHTML8ca39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428736"/>
            <a:ext cx="8271768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glittergraphics.org/graphics/thank-you/images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14488"/>
            <a:ext cx="4762500" cy="3190876"/>
          </a:xfrm>
          <a:prstGeom prst="rect">
            <a:avLst/>
          </a:prstGeom>
          <a:noFill/>
        </p:spPr>
      </p:pic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16</a:t>
            </a:fld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8229600" cy="1143000"/>
          </a:xfrm>
        </p:spPr>
        <p:txBody>
          <a:bodyPr/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Array </a:t>
            </a:r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คือ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2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500034" y="2285992"/>
            <a:ext cx="81439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/>
              <a:t>ตัวแปรชุด  ( </a:t>
            </a:r>
            <a:r>
              <a:rPr lang="en-US" dirty="0" smtClean="0"/>
              <a:t>Arrays )  </a:t>
            </a:r>
            <a:r>
              <a:rPr lang="th-TH" dirty="0" smtClean="0"/>
              <a:t>คือ  กลุมของขอมูลที่มีชนิดของขอมูลเหมือนกัน  จึง</a:t>
            </a:r>
            <a:r>
              <a:rPr lang="th-TH" dirty="0" smtClean="0"/>
              <a:t>ทํา</a:t>
            </a:r>
            <a:r>
              <a:rPr lang="th-TH" dirty="0" smtClean="0"/>
              <a:t>การจัดกลุมไวดวยกัน  แล</a:t>
            </a:r>
            <a:r>
              <a:rPr lang="th-TH" dirty="0" smtClean="0"/>
              <a:t>วอ</a:t>
            </a:r>
            <a:r>
              <a:rPr lang="th-TH" dirty="0" smtClean="0"/>
              <a:t>างถึงดวยกลุมของขอมูลนั้นดวยชื่อเดียว  และอางถึงสมาชิกแตละตัวในกลุมของตัวแปรชุดนั้นดวยหมายเลข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8229600" cy="1143000"/>
          </a:xfrm>
        </p:spPr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การประกาศตัวแปร </a:t>
            </a:r>
            <a:r>
              <a:rPr lang="en-US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Array 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357430"/>
            <a:ext cx="5715039" cy="1432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357158" y="1571612"/>
            <a:ext cx="38763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รูปแบบการประกาศตัวแปร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8596" y="3929066"/>
            <a:ext cx="12907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ตัวอย่าง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57356" y="4429132"/>
            <a:ext cx="203504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err="1" smtClean="0">
                <a:ln w="10541" cmpd="sng">
                  <a:noFill/>
                  <a:prstDash val="solid"/>
                </a:ln>
              </a:rPr>
              <a:t>i</a:t>
            </a:r>
            <a:r>
              <a:rPr lang="en-US" sz="3600" b="1" dirty="0" err="1" smtClean="0">
                <a:ln w="10541" cmpd="sng">
                  <a:noFill/>
                  <a:prstDash val="solid"/>
                </a:ln>
              </a:rPr>
              <a:t>nt</a:t>
            </a:r>
            <a:r>
              <a:rPr lang="en-US" sz="3600" b="1" dirty="0" smtClean="0">
                <a:ln w="10541" cmpd="sng">
                  <a:noFill/>
                  <a:prstDash val="solid"/>
                </a:ln>
              </a:rPr>
              <a:t>  a[10];</a:t>
            </a:r>
            <a:endParaRPr lang="en-US" sz="36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714480" y="5357826"/>
          <a:ext cx="6096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142976" y="5286388"/>
            <a:ext cx="4122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0541" cmpd="sng">
                  <a:noFill/>
                  <a:prstDash val="solid"/>
                </a:ln>
              </a:rPr>
              <a:t>a</a:t>
            </a:r>
            <a:endParaRPr lang="en-US" sz="36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84364" y="585789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1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27306" y="585789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2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70248" y="585789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smtClean="0">
                <a:ln w="10541" cmpd="sng">
                  <a:noFill/>
                  <a:prstDash val="solid"/>
                </a:ln>
              </a:rPr>
              <a:t>3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41752" y="585789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4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84694" y="585789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5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627636" y="585789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6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99140" y="585789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7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42082" y="585789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cap="none" spc="0" dirty="0" smtClean="0">
                <a:ln w="10541" cmpd="sng">
                  <a:noFill/>
                  <a:prstDash val="solid"/>
                </a:ln>
                <a:effectLst/>
              </a:rPr>
              <a:t>8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413586" y="585789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9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857356" y="5857892"/>
            <a:ext cx="30168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0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4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571472" y="1500174"/>
            <a:ext cx="81439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/>
              <a:t>การอางถึงสมาชิกของตัวแปรชุดจะใชระบบดัชนี </a:t>
            </a:r>
            <a:r>
              <a:rPr lang="th-TH" dirty="0" smtClean="0"/>
              <a:t>(</a:t>
            </a:r>
            <a:r>
              <a:rPr lang="en-US" dirty="0" smtClean="0"/>
              <a:t>index</a:t>
            </a:r>
            <a:r>
              <a:rPr lang="en-US" dirty="0" smtClean="0"/>
              <a:t>)  </a:t>
            </a:r>
            <a:endParaRPr lang="th-TH" dirty="0" smtClean="0"/>
          </a:p>
          <a:p>
            <a:r>
              <a:rPr lang="th-TH" dirty="0" smtClean="0"/>
              <a:t>โดยผ</a:t>
            </a:r>
            <a:r>
              <a:rPr lang="th-TH" dirty="0" smtClean="0"/>
              <a:t>านเครื่องหมาย [ ]  เชน  อางถึง</a:t>
            </a:r>
            <a:r>
              <a:rPr lang="th-TH" dirty="0" smtClean="0"/>
              <a:t>สมาชิกตํา</a:t>
            </a:r>
            <a:r>
              <a:rPr lang="th-TH" dirty="0" smtClean="0"/>
              <a:t>แหน</a:t>
            </a:r>
            <a:r>
              <a:rPr lang="th-TH" dirty="0" smtClean="0"/>
              <a:t>งแรก ใช้ </a:t>
            </a:r>
            <a:r>
              <a:rPr lang="en-US" dirty="0" smtClean="0"/>
              <a:t>a[0] </a:t>
            </a:r>
            <a:r>
              <a:rPr lang="th-TH" dirty="0" smtClean="0"/>
              <a:t>เปนต</a:t>
            </a:r>
            <a:r>
              <a:rPr lang="th-TH" dirty="0" smtClean="0"/>
              <a:t>น</a:t>
            </a:r>
          </a:p>
          <a:p>
            <a:r>
              <a:rPr lang="th-TH" dirty="0" smtClean="0"/>
              <a:t>เช่น</a:t>
            </a:r>
          </a:p>
          <a:p>
            <a:pPr>
              <a:buFontTx/>
              <a:buChar char="-"/>
            </a:pPr>
            <a:r>
              <a:rPr lang="en-US" dirty="0" smtClean="0"/>
              <a:t>a[0]=5;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a[6]=89;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285720" y="357166"/>
            <a:ext cx="390844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การอ้างอิง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/</a:t>
            </a:r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การเรียกใช้งาน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357290" y="3571876"/>
          <a:ext cx="6096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785786" y="3500438"/>
            <a:ext cx="4122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0541" cmpd="sng">
                  <a:noFill/>
                  <a:prstDash val="solid"/>
                </a:ln>
              </a:rPr>
              <a:t>a</a:t>
            </a:r>
            <a:endParaRPr lang="en-US" sz="36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7174" y="407194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1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70116" y="407194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2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3058" y="407194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smtClean="0">
                <a:ln w="10541" cmpd="sng">
                  <a:noFill/>
                  <a:prstDash val="solid"/>
                </a:ln>
              </a:rPr>
              <a:t>3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84562" y="407194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4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627504" y="407194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5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70446" y="407194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6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841950" y="407194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7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484892" y="407194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cap="none" spc="0" dirty="0" smtClean="0">
                <a:ln w="10541" cmpd="sng">
                  <a:noFill/>
                  <a:prstDash val="solid"/>
                </a:ln>
                <a:effectLst/>
              </a:rPr>
              <a:t>8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056396" y="4071942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9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00166" y="4071942"/>
            <a:ext cx="30168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0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1428728" y="5072074"/>
          <a:ext cx="6096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89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857224" y="5000636"/>
            <a:ext cx="4122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0541" cmpd="sng">
                  <a:noFill/>
                  <a:prstDash val="solid"/>
                </a:ln>
              </a:rPr>
              <a:t>a</a:t>
            </a:r>
            <a:endParaRPr lang="en-US" sz="36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198612" y="557214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1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41554" y="557214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2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484496" y="557214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smtClean="0">
                <a:ln w="10541" cmpd="sng">
                  <a:noFill/>
                  <a:prstDash val="solid"/>
                </a:ln>
              </a:rPr>
              <a:t>3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056000" y="557214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4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698942" y="557214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5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41884" y="557214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6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913388" y="557214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7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556330" y="557214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cap="none" spc="0" dirty="0" smtClean="0">
                <a:ln w="10541" cmpd="sng">
                  <a:noFill/>
                  <a:prstDash val="solid"/>
                </a:ln>
                <a:effectLst/>
              </a:rPr>
              <a:t>8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127834" y="5572140"/>
            <a:ext cx="30168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9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571604" y="5572140"/>
            <a:ext cx="30168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800" b="1" dirty="0" smtClean="0">
                <a:ln w="10541" cmpd="sng">
                  <a:noFill/>
                  <a:prstDash val="solid"/>
                </a:ln>
              </a:rPr>
              <a:t>0</a:t>
            </a:r>
            <a:endParaRPr lang="en-US" sz="1800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5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571472" y="1500174"/>
            <a:ext cx="81439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/>
              <a:t>การอางถึงสมาชิกของตัวแปรชุดจะใชระบบดัชนี </a:t>
            </a:r>
            <a:r>
              <a:rPr lang="th-TH" dirty="0" smtClean="0"/>
              <a:t>(</a:t>
            </a:r>
            <a:r>
              <a:rPr lang="en-US" dirty="0" smtClean="0"/>
              <a:t>index</a:t>
            </a:r>
            <a:r>
              <a:rPr lang="en-US" dirty="0" smtClean="0"/>
              <a:t>)  </a:t>
            </a:r>
            <a:endParaRPr lang="th-TH" dirty="0" smtClean="0"/>
          </a:p>
          <a:p>
            <a:r>
              <a:rPr lang="th-TH" dirty="0" smtClean="0"/>
              <a:t>โดยผ</a:t>
            </a:r>
            <a:r>
              <a:rPr lang="th-TH" dirty="0" smtClean="0"/>
              <a:t>านเครื่องหมาย [ ]  เชน  อางถึง</a:t>
            </a:r>
            <a:r>
              <a:rPr lang="th-TH" dirty="0" smtClean="0"/>
              <a:t>สมาชิกตํา</a:t>
            </a:r>
            <a:r>
              <a:rPr lang="th-TH" dirty="0" smtClean="0"/>
              <a:t>แหน</a:t>
            </a:r>
            <a:r>
              <a:rPr lang="th-TH" dirty="0" smtClean="0"/>
              <a:t>งแรก ใช้ </a:t>
            </a:r>
            <a:r>
              <a:rPr lang="en-US" dirty="0" smtClean="0"/>
              <a:t>a[0] </a:t>
            </a:r>
            <a:r>
              <a:rPr lang="th-TH" dirty="0" smtClean="0"/>
              <a:t>เปนต</a:t>
            </a:r>
            <a:r>
              <a:rPr lang="th-TH" dirty="0" smtClean="0"/>
              <a:t>น</a:t>
            </a:r>
          </a:p>
          <a:p>
            <a:r>
              <a:rPr lang="th-TH" dirty="0" smtClean="0"/>
              <a:t>เช่น</a:t>
            </a:r>
          </a:p>
          <a:p>
            <a:pPr>
              <a:buFontTx/>
              <a:buChar char="-"/>
            </a:pPr>
            <a:r>
              <a:rPr lang="en-US" dirty="0" smtClean="0"/>
              <a:t>a[0]=5;</a:t>
            </a:r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dirty="0" err="1" smtClean="0"/>
              <a:t>scanf</a:t>
            </a:r>
            <a:r>
              <a:rPr lang="en-US" dirty="0" smtClean="0"/>
              <a:t>(“%</a:t>
            </a:r>
            <a:r>
              <a:rPr lang="en-US" dirty="0" err="1" smtClean="0"/>
              <a:t>d”,a</a:t>
            </a:r>
            <a:r>
              <a:rPr lang="en-US" dirty="0" smtClean="0"/>
              <a:t>[2]);</a:t>
            </a:r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dirty="0" err="1" smtClean="0"/>
              <a:t>printf</a:t>
            </a:r>
            <a:r>
              <a:rPr lang="en-US" dirty="0" smtClean="0"/>
              <a:t>(“%</a:t>
            </a:r>
            <a:r>
              <a:rPr lang="en-US" dirty="0" err="1" smtClean="0"/>
              <a:t>d,a</a:t>
            </a:r>
            <a:r>
              <a:rPr lang="en-US" dirty="0" smtClean="0"/>
              <a:t>[2]);</a:t>
            </a:r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dirty="0" err="1" smtClean="0"/>
              <a:t>printf</a:t>
            </a:r>
            <a:r>
              <a:rPr lang="en-US" dirty="0" smtClean="0"/>
              <a:t>(“%d %d %</a:t>
            </a:r>
            <a:r>
              <a:rPr lang="en-US" dirty="0" err="1" smtClean="0"/>
              <a:t>d”,a</a:t>
            </a:r>
            <a:r>
              <a:rPr lang="en-US" dirty="0" smtClean="0"/>
              <a:t>[1],a[2],a[3]);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285720" y="357166"/>
            <a:ext cx="390844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การอ้างอิง</a:t>
            </a:r>
            <a:r>
              <a:rPr lang="en-US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/</a:t>
            </a:r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การเรียกใช้งาน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6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571472" y="1500174"/>
            <a:ext cx="81439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/>
              <a:t>ส่วนมาก จะใช้คำสั่ง </a:t>
            </a:r>
            <a:r>
              <a:rPr lang="en-US" dirty="0" smtClean="0"/>
              <a:t>for </a:t>
            </a:r>
            <a:r>
              <a:rPr lang="th-TH" dirty="0" smtClean="0"/>
              <a:t>เข้ามาช่วยในการเข้าถึง </a:t>
            </a:r>
            <a:r>
              <a:rPr lang="en-US" dirty="0" smtClean="0"/>
              <a:t>Array </a:t>
            </a:r>
            <a:r>
              <a:rPr lang="th-TH" dirty="0" smtClean="0"/>
              <a:t>แต่ละตัว</a:t>
            </a:r>
          </a:p>
          <a:p>
            <a:r>
              <a:rPr lang="th-TH" dirty="0" smtClean="0"/>
              <a:t>เช่น  </a:t>
            </a:r>
          </a:p>
          <a:p>
            <a:r>
              <a:rPr lang="th-TH" dirty="0" smtClean="0"/>
              <a:t>หากต้องการเอาค่าใส่ใน </a:t>
            </a:r>
            <a:r>
              <a:rPr lang="en-US" dirty="0" smtClean="0"/>
              <a:t>Array  </a:t>
            </a:r>
            <a:r>
              <a:rPr lang="en-US" dirty="0" err="1" smtClean="0"/>
              <a:t>int</a:t>
            </a:r>
            <a:r>
              <a:rPr lang="en-US" dirty="0" smtClean="0"/>
              <a:t> a[10]; </a:t>
            </a:r>
            <a:r>
              <a:rPr lang="th-TH" dirty="0" smtClean="0"/>
              <a:t>โดยให้เพิ่มค่าทีละ </a:t>
            </a:r>
            <a:r>
              <a:rPr lang="en-US" dirty="0" smtClean="0"/>
              <a:t>1  </a:t>
            </a:r>
            <a:r>
              <a:rPr lang="th-TH" dirty="0" smtClean="0"/>
              <a:t>ก็สามารถเขียนได้ว่า</a:t>
            </a:r>
          </a:p>
          <a:p>
            <a:endParaRPr lang="th-TH" dirty="0" smtClean="0"/>
          </a:p>
          <a:p>
            <a:r>
              <a:rPr lang="en-US" dirty="0" err="1" smtClean="0"/>
              <a:t>i</a:t>
            </a:r>
            <a:r>
              <a:rPr lang="en-US" dirty="0" err="1" smtClean="0"/>
              <a:t>nt</a:t>
            </a:r>
            <a:r>
              <a:rPr lang="en-US" dirty="0" smtClean="0"/>
              <a:t> a[10];</a:t>
            </a:r>
          </a:p>
          <a:p>
            <a:r>
              <a:rPr lang="en-US" dirty="0" smtClean="0"/>
              <a:t>f</a:t>
            </a:r>
            <a:r>
              <a:rPr lang="en-US" dirty="0" smtClean="0"/>
              <a:t>or(</a:t>
            </a:r>
            <a:r>
              <a:rPr lang="en-US" dirty="0" err="1" smtClean="0"/>
              <a:t>i</a:t>
            </a:r>
            <a:r>
              <a:rPr lang="en-US" dirty="0" smtClean="0"/>
              <a:t>=0;i&lt;10;i++){</a:t>
            </a:r>
          </a:p>
          <a:p>
            <a:r>
              <a:rPr lang="en-US" dirty="0" smtClean="0"/>
              <a:t>	a[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i</a:t>
            </a:r>
            <a:r>
              <a:rPr lang="en-US" dirty="0" smtClean="0"/>
              <a:t>++;</a:t>
            </a:r>
            <a:endParaRPr lang="en-US" dirty="0" smtClean="0"/>
          </a:p>
          <a:p>
            <a:r>
              <a:rPr lang="en-US" dirty="0" smtClean="0"/>
              <a:t>}</a:t>
            </a:r>
          </a:p>
          <a:p>
            <a:endParaRPr lang="th-TH" dirty="0" smtClean="0"/>
          </a:p>
          <a:p>
            <a:r>
              <a:rPr lang="th-TH" dirty="0" smtClean="0"/>
              <a:t>เป็นต้น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285720" y="357166"/>
            <a:ext cx="38619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ลักษณะการเขียนโปรแกรม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6248" y="4286256"/>
            <a:ext cx="3857652" cy="95410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dirty="0" smtClean="0"/>
              <a:t>ข้อสำคัญ ค่าดัชนี้ ต้องเริ่มจาก </a:t>
            </a:r>
            <a:r>
              <a:rPr lang="en-US" dirty="0" smtClean="0"/>
              <a:t>0 </a:t>
            </a:r>
            <a:r>
              <a:rPr lang="th-TH" dirty="0" smtClean="0"/>
              <a:t>เพราะตัวแปร </a:t>
            </a:r>
            <a:r>
              <a:rPr lang="en-US" dirty="0" smtClean="0"/>
              <a:t>Array </a:t>
            </a:r>
            <a:r>
              <a:rPr lang="th-TH" dirty="0" smtClean="0"/>
              <a:t>เริ่มนับจาก </a:t>
            </a:r>
            <a:r>
              <a:rPr lang="en-US" dirty="0" smtClean="0"/>
              <a:t>0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7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571472" y="1500174"/>
            <a:ext cx="81439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 smtClean="0"/>
              <a:t>ตัวอย่าง เอาค่าใส่ตัวแปร </a:t>
            </a:r>
            <a:r>
              <a:rPr lang="en-US" dirty="0" smtClean="0"/>
              <a:t>Array </a:t>
            </a:r>
            <a:r>
              <a:rPr lang="th-TH" dirty="0" smtClean="0"/>
              <a:t>ทีละตัว โดยให้เพิ่มค่าทีละ </a:t>
            </a:r>
            <a:r>
              <a:rPr lang="en-US" dirty="0" smtClean="0"/>
              <a:t>1 </a:t>
            </a:r>
            <a:endParaRPr lang="th-TH" dirty="0" smtClean="0"/>
          </a:p>
          <a:p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v</a:t>
            </a:r>
            <a:r>
              <a:rPr lang="en-US" dirty="0" smtClean="0"/>
              <a:t>oid main(){</a:t>
            </a:r>
            <a:endParaRPr lang="th-TH" dirty="0" smtClean="0"/>
          </a:p>
          <a:p>
            <a:r>
              <a:rPr lang="en-US" dirty="0" err="1" smtClean="0"/>
              <a:t>i</a:t>
            </a:r>
            <a:r>
              <a:rPr lang="en-US" dirty="0" err="1" smtClean="0"/>
              <a:t>nt</a:t>
            </a:r>
            <a:r>
              <a:rPr lang="en-US" dirty="0" smtClean="0"/>
              <a:t> a[10];</a:t>
            </a:r>
          </a:p>
          <a:p>
            <a:r>
              <a:rPr lang="en-US" dirty="0" smtClean="0"/>
              <a:t>f</a:t>
            </a:r>
            <a:r>
              <a:rPr lang="en-US" dirty="0" smtClean="0"/>
              <a:t>or(</a:t>
            </a:r>
            <a:r>
              <a:rPr lang="en-US" dirty="0" err="1" smtClean="0"/>
              <a:t>i</a:t>
            </a:r>
            <a:r>
              <a:rPr lang="en-US" dirty="0" smtClean="0"/>
              <a:t>=0;i&lt;10;i++){</a:t>
            </a:r>
          </a:p>
          <a:p>
            <a:r>
              <a:rPr lang="en-US" dirty="0" smtClean="0"/>
              <a:t>	a[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  <a:r>
              <a:rPr lang="en-US" dirty="0" err="1" smtClean="0"/>
              <a:t>i</a:t>
            </a:r>
            <a:r>
              <a:rPr lang="en-US" dirty="0" smtClean="0"/>
              <a:t>++;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printf</a:t>
            </a:r>
            <a:r>
              <a:rPr lang="en-US" dirty="0" smtClean="0"/>
              <a:t>(“ a = %d\</a:t>
            </a:r>
            <a:r>
              <a:rPr lang="en-US" dirty="0" err="1" smtClean="0"/>
              <a:t>n”,a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]);</a:t>
            </a:r>
            <a:endParaRPr lang="en-US" dirty="0" smtClean="0"/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}</a:t>
            </a:r>
            <a:endParaRPr lang="en-US" dirty="0" smtClean="0"/>
          </a:p>
          <a:p>
            <a:endParaRPr lang="th-TH" dirty="0" smtClean="0"/>
          </a:p>
          <a:p>
            <a:r>
              <a:rPr lang="th-TH" dirty="0" smtClean="0"/>
              <a:t> 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285720" y="357166"/>
            <a:ext cx="38619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ลักษณะการเขียนโปรแกรม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8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428596" y="1000108"/>
            <a:ext cx="814393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 smtClean="0"/>
              <a:t>ตัวอย่าง รับค่าใส่ตัวแปร </a:t>
            </a:r>
            <a:r>
              <a:rPr lang="en-US" sz="2400" dirty="0" smtClean="0"/>
              <a:t>Array </a:t>
            </a:r>
            <a:r>
              <a:rPr lang="th-TH" sz="2400" dirty="0" smtClean="0"/>
              <a:t>ทีละตัว โดยให้เพิ่มค่าทีละ </a:t>
            </a:r>
            <a:r>
              <a:rPr lang="en-US" sz="2400" dirty="0" smtClean="0"/>
              <a:t>1 </a:t>
            </a:r>
            <a:endParaRPr lang="th-TH" sz="2400" dirty="0" smtClean="0"/>
          </a:p>
          <a:p>
            <a:r>
              <a:rPr lang="en-US" sz="2400" dirty="0" smtClean="0"/>
              <a:t>#include &lt;</a:t>
            </a:r>
            <a:r>
              <a:rPr lang="en-US" sz="2400" dirty="0" err="1" smtClean="0"/>
              <a:t>stdio.h</a:t>
            </a:r>
            <a:r>
              <a:rPr lang="en-US" sz="2400" dirty="0" smtClean="0"/>
              <a:t>&gt;</a:t>
            </a:r>
          </a:p>
          <a:p>
            <a:r>
              <a:rPr lang="en-US" sz="2400" dirty="0" smtClean="0"/>
              <a:t>v</a:t>
            </a:r>
            <a:r>
              <a:rPr lang="en-US" sz="2400" dirty="0" smtClean="0"/>
              <a:t>oid main(){</a:t>
            </a:r>
            <a:endParaRPr lang="th-TH" sz="2400" dirty="0" smtClean="0"/>
          </a:p>
          <a:p>
            <a:pPr lvl="1"/>
            <a:r>
              <a:rPr lang="en-US" sz="2400" dirty="0" err="1" smtClean="0"/>
              <a:t>i</a:t>
            </a:r>
            <a:r>
              <a:rPr lang="en-US" sz="2400" dirty="0" err="1" smtClean="0"/>
              <a:t>nt</a:t>
            </a:r>
            <a:r>
              <a:rPr lang="en-US" sz="2400" dirty="0" smtClean="0"/>
              <a:t> a[10];</a:t>
            </a:r>
          </a:p>
          <a:p>
            <a:pPr lvl="1"/>
            <a:r>
              <a:rPr lang="en-US" sz="2400" dirty="0" smtClean="0"/>
              <a:t>f</a:t>
            </a:r>
            <a:r>
              <a:rPr lang="en-US" sz="2400" dirty="0" smtClean="0"/>
              <a:t>or(</a:t>
            </a:r>
            <a:r>
              <a:rPr lang="en-US" sz="2400" dirty="0" err="1" smtClean="0"/>
              <a:t>i</a:t>
            </a:r>
            <a:r>
              <a:rPr lang="en-US" sz="2400" dirty="0" smtClean="0"/>
              <a:t>=0;i&lt;10;i++){</a:t>
            </a:r>
          </a:p>
          <a:p>
            <a:pPr lvl="1"/>
            <a:r>
              <a:rPr lang="en-US" sz="2400" dirty="0" smtClean="0"/>
              <a:t>	</a:t>
            </a:r>
            <a:r>
              <a:rPr lang="en-US" sz="2400" dirty="0" err="1" smtClean="0"/>
              <a:t>p</a:t>
            </a:r>
            <a:r>
              <a:rPr lang="en-US" sz="2400" dirty="0" err="1" smtClean="0"/>
              <a:t>rintf</a:t>
            </a:r>
            <a:r>
              <a:rPr lang="en-US" sz="2400" dirty="0" smtClean="0"/>
              <a:t>(“Input number into array  no. %d =”,</a:t>
            </a:r>
            <a:r>
              <a:rPr lang="en-US" sz="2400" dirty="0" err="1" smtClean="0"/>
              <a:t>i</a:t>
            </a:r>
            <a:r>
              <a:rPr lang="en-US" sz="2400" dirty="0" smtClean="0"/>
              <a:t>);</a:t>
            </a:r>
          </a:p>
          <a:p>
            <a:pPr lvl="1"/>
            <a:r>
              <a:rPr lang="en-US" sz="2400" dirty="0" smtClean="0"/>
              <a:t>	</a:t>
            </a:r>
            <a:r>
              <a:rPr lang="en-US" sz="2400" dirty="0" err="1" smtClean="0"/>
              <a:t>scanf</a:t>
            </a:r>
            <a:r>
              <a:rPr lang="en-US" sz="2400" dirty="0" smtClean="0"/>
              <a:t>(“%</a:t>
            </a:r>
            <a:r>
              <a:rPr lang="en-US" sz="2400" dirty="0" err="1" smtClean="0"/>
              <a:t>d”,&amp;a</a:t>
            </a:r>
            <a:r>
              <a:rPr lang="en-US" sz="2400" dirty="0" smtClean="0"/>
              <a:t>[</a:t>
            </a:r>
            <a:r>
              <a:rPr lang="en-US" sz="2400" dirty="0" err="1" smtClean="0"/>
              <a:t>i</a:t>
            </a:r>
            <a:r>
              <a:rPr lang="en-US" sz="2400" dirty="0" smtClean="0"/>
              <a:t>]);</a:t>
            </a:r>
            <a:endParaRPr lang="en-US" sz="2400" dirty="0" smtClean="0"/>
          </a:p>
          <a:p>
            <a:pPr lvl="1"/>
            <a:r>
              <a:rPr lang="en-US" sz="2400" dirty="0" smtClean="0"/>
              <a:t>}</a:t>
            </a:r>
          </a:p>
          <a:p>
            <a:pPr lvl="1"/>
            <a:r>
              <a:rPr lang="en-US" sz="2400" dirty="0" smtClean="0"/>
              <a:t>for(</a:t>
            </a:r>
            <a:r>
              <a:rPr lang="en-US" sz="2400" dirty="0" err="1" smtClean="0"/>
              <a:t>i</a:t>
            </a:r>
            <a:r>
              <a:rPr lang="en-US" sz="2400" dirty="0" smtClean="0"/>
              <a:t>=0;i&lt;10;i++){</a:t>
            </a:r>
          </a:p>
          <a:p>
            <a:pPr lvl="1"/>
            <a:r>
              <a:rPr lang="en-US" sz="2400" dirty="0" smtClean="0"/>
              <a:t>	</a:t>
            </a:r>
            <a:r>
              <a:rPr lang="en-US" sz="2400" dirty="0" err="1" smtClean="0"/>
              <a:t>printf</a:t>
            </a:r>
            <a:r>
              <a:rPr lang="en-US" sz="2400" dirty="0" smtClean="0"/>
              <a:t>(“Number of a[%d] = %d\</a:t>
            </a:r>
            <a:r>
              <a:rPr lang="en-US" sz="2400" dirty="0" err="1" smtClean="0"/>
              <a:t>n“,i,a</a:t>
            </a:r>
            <a:r>
              <a:rPr lang="en-US" sz="2400" dirty="0" smtClean="0"/>
              <a:t>[</a:t>
            </a:r>
            <a:r>
              <a:rPr lang="en-US" sz="2400" dirty="0" err="1" smtClean="0"/>
              <a:t>i</a:t>
            </a:r>
            <a:r>
              <a:rPr lang="en-US" sz="2400" dirty="0" smtClean="0"/>
              <a:t>]);</a:t>
            </a:r>
          </a:p>
          <a:p>
            <a:pPr lvl="1"/>
            <a:r>
              <a:rPr lang="en-US" sz="2400" dirty="0" smtClean="0"/>
              <a:t>}</a:t>
            </a:r>
            <a:endParaRPr lang="en-US" sz="2400" dirty="0" smtClean="0"/>
          </a:p>
          <a:p>
            <a:r>
              <a:rPr lang="en-US" sz="2400" dirty="0" smtClean="0"/>
              <a:t>}</a:t>
            </a:r>
            <a:endParaRPr lang="en-US" sz="2400" dirty="0" smtClean="0"/>
          </a:p>
          <a:p>
            <a:endParaRPr lang="th-TH" sz="2400" dirty="0" smtClean="0"/>
          </a:p>
          <a:p>
            <a:r>
              <a:rPr lang="th-TH" sz="2400" dirty="0" smtClean="0"/>
              <a:t> </a:t>
            </a:r>
            <a:endParaRPr lang="th-TH" sz="2400" dirty="0"/>
          </a:p>
        </p:txBody>
      </p:sp>
      <p:sp>
        <p:nvSpPr>
          <p:cNvPr id="9" name="Rectangle 8"/>
          <p:cNvSpPr/>
          <p:nvPr/>
        </p:nvSpPr>
        <p:spPr>
          <a:xfrm>
            <a:off x="285720" y="357166"/>
            <a:ext cx="38619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ลักษณะการเขียนโปรแกรม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9</a:t>
            </a:fld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428596" y="1000108"/>
            <a:ext cx="814393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 smtClean="0"/>
              <a:t>ใหรับคาของจํ </a:t>
            </a:r>
            <a:r>
              <a:rPr lang="th-TH" sz="2400" dirty="0" smtClean="0"/>
              <a:t>านวน</a:t>
            </a:r>
            <a:r>
              <a:rPr lang="th-TH" sz="2400" dirty="0" smtClean="0"/>
              <a:t>เต็ม 5 จํ านวนจากผูใช  และแสดงผลในลํ าดับที่กลับกัน </a:t>
            </a:r>
            <a:endParaRPr lang="th-TH" sz="2400" dirty="0" smtClean="0"/>
          </a:p>
          <a:p>
            <a:r>
              <a:rPr lang="en-US" sz="2400" dirty="0" smtClean="0"/>
              <a:t># include  &lt;</a:t>
            </a:r>
            <a:r>
              <a:rPr lang="en-US" sz="2400" dirty="0" err="1" smtClean="0"/>
              <a:t>stdio.h</a:t>
            </a:r>
            <a:r>
              <a:rPr lang="en-US" sz="2400" dirty="0" smtClean="0"/>
              <a:t>&gt;</a:t>
            </a:r>
          </a:p>
          <a:p>
            <a:r>
              <a:rPr lang="en-US" sz="2400" dirty="0" smtClean="0"/>
              <a:t>#define  SIZE  5</a:t>
            </a:r>
          </a:p>
          <a:p>
            <a:r>
              <a:rPr lang="en-US" sz="2400" dirty="0" smtClean="0"/>
              <a:t>main ( ) {</a:t>
            </a:r>
          </a:p>
          <a:p>
            <a:r>
              <a:rPr lang="en-US" sz="2400" dirty="0" smtClean="0"/>
              <a:t>     </a:t>
            </a:r>
            <a:r>
              <a:rPr lang="en-US" sz="2400" dirty="0" err="1" smtClean="0"/>
              <a:t>int</a:t>
            </a:r>
            <a:r>
              <a:rPr lang="en-US" sz="2400" dirty="0" smtClean="0"/>
              <a:t>  k; 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     </a:t>
            </a:r>
            <a:r>
              <a:rPr lang="en-US" sz="2400" dirty="0" err="1" smtClean="0"/>
              <a:t>int</a:t>
            </a:r>
            <a:r>
              <a:rPr lang="en-US" sz="2400" dirty="0" smtClean="0"/>
              <a:t>  data[SIZE]; 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r>
              <a:rPr lang="en-US" sz="2400" dirty="0" smtClean="0"/>
              <a:t>     for  (k = 0;  k &lt; SIZE;  k</a:t>
            </a:r>
            <a:r>
              <a:rPr lang="en-US" sz="2400" dirty="0" smtClean="0"/>
              <a:t>++) </a:t>
            </a:r>
          </a:p>
          <a:p>
            <a:r>
              <a:rPr lang="en-US" sz="2400" dirty="0" smtClean="0"/>
              <a:t>     {</a:t>
            </a:r>
            <a:endParaRPr lang="en-US" sz="2400" dirty="0" smtClean="0"/>
          </a:p>
          <a:p>
            <a:r>
              <a:rPr lang="it-IT" sz="2400" dirty="0" smtClean="0"/>
              <a:t>          scanf (“%d”, &amp;data[k]); </a:t>
            </a:r>
            <a:r>
              <a:rPr lang="it-IT" sz="2400" dirty="0" smtClean="0"/>
              <a:t> </a:t>
            </a:r>
          </a:p>
          <a:p>
            <a:r>
              <a:rPr lang="it-IT" sz="2400" dirty="0" smtClean="0"/>
              <a:t>     }</a:t>
            </a:r>
            <a:endParaRPr lang="it-IT" sz="2400" dirty="0" smtClean="0"/>
          </a:p>
          <a:p>
            <a:r>
              <a:rPr lang="en-US" sz="2400" dirty="0" smtClean="0"/>
              <a:t>     for (k = SIZE-1; k &gt;= 0;  k-</a:t>
            </a:r>
            <a:r>
              <a:rPr lang="en-US" sz="2400" dirty="0" smtClean="0"/>
              <a:t>-)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    {</a:t>
            </a:r>
            <a:endParaRPr lang="en-US" sz="2400" dirty="0" smtClean="0"/>
          </a:p>
          <a:p>
            <a:r>
              <a:rPr lang="pt-BR" sz="2400" dirty="0" smtClean="0"/>
              <a:t>           printf (“%d\n”, data[k]); </a:t>
            </a:r>
            <a:r>
              <a:rPr lang="pt-BR" sz="2400" dirty="0" smtClean="0"/>
              <a:t> </a:t>
            </a:r>
          </a:p>
          <a:p>
            <a:r>
              <a:rPr lang="pt-BR" sz="2400" dirty="0" smtClean="0"/>
              <a:t> </a:t>
            </a:r>
            <a:r>
              <a:rPr lang="pt-BR" sz="2400" dirty="0" smtClean="0"/>
              <a:t>    }</a:t>
            </a:r>
            <a:endParaRPr lang="pt-BR" sz="2400" dirty="0" smtClean="0"/>
          </a:p>
          <a:p>
            <a:r>
              <a:rPr lang="en-US" sz="2400" dirty="0" smtClean="0"/>
              <a:t>}</a:t>
            </a:r>
            <a:endParaRPr lang="th-TH" sz="2400" dirty="0" smtClean="0"/>
          </a:p>
          <a:p>
            <a:r>
              <a:rPr lang="th-TH" sz="2400" dirty="0" smtClean="0"/>
              <a:t> </a:t>
            </a:r>
            <a:endParaRPr lang="th-TH" sz="2400" dirty="0"/>
          </a:p>
        </p:txBody>
      </p:sp>
      <p:sp>
        <p:nvSpPr>
          <p:cNvPr id="9" name="Rectangle 8"/>
          <p:cNvSpPr/>
          <p:nvPr/>
        </p:nvSpPr>
        <p:spPr>
          <a:xfrm>
            <a:off x="285720" y="357166"/>
            <a:ext cx="20329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โจทย์ตัวอย่าง</a:t>
            </a:r>
            <a:endParaRPr lang="en-US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745</Words>
  <Application>Microsoft Office PowerPoint</Application>
  <PresentationFormat>On-screen Show (4:3)</PresentationFormat>
  <Paragraphs>204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Array</vt:lpstr>
      <vt:lpstr>Array คือ</vt:lpstr>
      <vt:lpstr>การประกาศตัวแปร Array </vt:lpstr>
      <vt:lpstr>Slide 4</vt:lpstr>
      <vt:lpstr>Slide 5</vt:lpstr>
      <vt:lpstr>Slide 6</vt:lpstr>
      <vt:lpstr>Slide 7</vt:lpstr>
      <vt:lpstr>Slide 8</vt:lpstr>
      <vt:lpstr>Slide 9</vt:lpstr>
      <vt:lpstr>Array หลายมิติ</vt:lpstr>
      <vt:lpstr>Array หลายมิติ</vt:lpstr>
      <vt:lpstr>การประกาศตัวแปร Array  2 มิติ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Chan-ITDSG</dc:creator>
  <cp:lastModifiedBy>Chan-ITDSG</cp:lastModifiedBy>
  <cp:revision>131</cp:revision>
  <dcterms:created xsi:type="dcterms:W3CDTF">2013-04-04T04:07:17Z</dcterms:created>
  <dcterms:modified xsi:type="dcterms:W3CDTF">2013-05-11T03:44:52Z</dcterms:modified>
</cp:coreProperties>
</file>